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5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61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79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7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13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124" y="2556933"/>
            <a:ext cx="8144134" cy="1549846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تغییرات مراقبت های ادغام یافته سلامت مادران- 1402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320" y="5088305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 اساس قانون حمایت خانواده و جوانی جمعیت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0"/>
            <a:ext cx="6865673" cy="6865673"/>
          </a:xfrm>
        </p:spPr>
      </p:pic>
    </p:spTree>
    <p:extLst>
      <p:ext uri="{BB962C8B-B14F-4D97-AF65-F5344CB8AC3E}">
        <p14:creationId xmlns:p14="http://schemas.microsoft.com/office/powerpoint/2010/main" val="10312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4"/>
            <a:ext cx="11023600" cy="491066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ماده ۴۸ قانون حمایت از خانواده و جوانی </a:t>
            </a:r>
            <a:r>
              <a:rPr lang="fa-IR" sz="3200" b="1" dirty="0" smtClean="0">
                <a:cs typeface="B Nazanin" panose="00000400000000000000" pitchFamily="2" charset="-78"/>
              </a:rPr>
              <a:t>جمعیت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با بازنگری دستورالعمل ها و متون آموزشی</a:t>
            </a:r>
            <a:r>
              <a:rPr lang="fa-IR" sz="3200" dirty="0">
                <a:cs typeface="B Nazanin" panose="00000400000000000000" pitchFamily="2" charset="-78"/>
              </a:rPr>
              <a:t> و ترویجی خود در جهت افزایش باروری و ثمرات بارداری و زایمان طبیعی در سلامت بانوان،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هزینه های روحی، روانی و اقتصادی دوران بارداری را کاهش دهد </a:t>
            </a:r>
            <a:r>
              <a:rPr lang="fa-IR" sz="3200" dirty="0">
                <a:cs typeface="B Nazanin" panose="00000400000000000000" pitchFamily="2" charset="-78"/>
              </a:rPr>
              <a:t>و از القای هرگونه ترس و هراس نسبت به امر بارداری ذیل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عباراتی از قبیل پرخطر و ناخواسته</a:t>
            </a:r>
            <a:r>
              <a:rPr lang="fa-IR" sz="3200" dirty="0">
                <a:cs typeface="B Nazanin" panose="00000400000000000000" pitchFamily="2" charset="-78"/>
              </a:rPr>
              <a:t> در شبکه بهداشت، ممانعت به عمل آورد و از عبارت مراقبت ویژه به‌ جای آنها استفاده کند.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تغییرات کلی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0716"/>
              </p:ext>
            </p:extLst>
          </p:nvPr>
        </p:nvGraphicFramePr>
        <p:xfrm>
          <a:off x="372534" y="1540928"/>
          <a:ext cx="1151466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xmlns="" val="881656820"/>
                    </a:ext>
                  </a:extLst>
                </a:gridCol>
                <a:gridCol w="5113867">
                  <a:extLst>
                    <a:ext uri="{9D8B030D-6E8A-4147-A177-3AD203B41FA5}">
                      <a16:colId xmlns:a16="http://schemas.microsoft.com/office/drawing/2014/main" xmlns="" val="106175686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032282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پر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5076227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مراقبت ویژه در بارداری یا پس از زایمان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پر خطر در بارداری یا پس از زایمان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144178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توجه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در معرض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938064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اقدام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4767041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91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مبحث سلامت روان و همسرآزاری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72200"/>
              </p:ext>
            </p:extLst>
          </p:nvPr>
        </p:nvGraphicFramePr>
        <p:xfrm>
          <a:off x="389467" y="1794935"/>
          <a:ext cx="10464800" cy="413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400">
                  <a:extLst>
                    <a:ext uri="{9D8B030D-6E8A-4147-A177-3AD203B41FA5}">
                      <a16:colId xmlns:a16="http://schemas.microsoft.com/office/drawing/2014/main" xmlns="" val="1338645303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xmlns="" val="2813722110"/>
                    </a:ext>
                  </a:extLst>
                </a:gridCol>
              </a:tblGrid>
              <a:tr h="690856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5053837"/>
                  </a:ext>
                </a:extLst>
              </a:tr>
              <a:tr h="1259797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سوالات غربالگری سلامت روان </a:t>
                      </a:r>
                    </a:p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(پیش از بارداری، بارداری)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326895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9798512"/>
                  </a:ext>
                </a:extLst>
              </a:tr>
              <a:tr h="79936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963139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همسرآزاری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189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73742"/>
              </p:ext>
            </p:extLst>
          </p:nvPr>
        </p:nvGraphicFramePr>
        <p:xfrm>
          <a:off x="372533" y="1320799"/>
          <a:ext cx="11159066" cy="506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378031494"/>
                    </a:ext>
                  </a:extLst>
                </a:gridCol>
                <a:gridCol w="6587066">
                  <a:extLst>
                    <a:ext uri="{9D8B030D-6E8A-4147-A177-3AD203B41FA5}">
                      <a16:colId xmlns:a16="http://schemas.microsoft.com/office/drawing/2014/main" xmlns="" val="761959485"/>
                    </a:ext>
                  </a:extLst>
                </a:gridCol>
              </a:tblGrid>
              <a:tr h="51445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251243"/>
                  </a:ext>
                </a:extLst>
              </a:tr>
              <a:tr h="2749974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تمامی خانم های که تمایل به بارداری دارند می توانند مراقبت پیش از بارداری را دریافت کنند مگر در مواردی که مطابق بسته خدمت مشاوره فرزند آوری، مشمول منع نسبی و مطلق بارداری می شوند.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گروه نیازمند مراقبت های پیش از بارداری در صورت تمایل به بارداری شامل: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آزمایش بارداری منفی دارند؛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برای مراقبت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سقط مراجعه می کنند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6646119"/>
                  </a:ext>
                </a:extLst>
              </a:tr>
              <a:tr h="1785476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تاریخچه اجتماعی، تاریخچه بارداری، راهنمای مراقبت پیش از بارداری (الف 2):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بالاتر، سزارین تکراری، سن زیر 18 سال، سن بالای 35سال، فاصله مناسب بارداری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2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79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13963"/>
              </p:ext>
            </p:extLst>
          </p:nvPr>
        </p:nvGraphicFramePr>
        <p:xfrm>
          <a:off x="846138" y="1578508"/>
          <a:ext cx="10515600" cy="504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7462">
                  <a:extLst>
                    <a:ext uri="{9D8B030D-6E8A-4147-A177-3AD203B41FA5}">
                      <a16:colId xmlns:a16="http://schemas.microsoft.com/office/drawing/2014/main" xmlns="" val="605534651"/>
                    </a:ext>
                  </a:extLst>
                </a:gridCol>
                <a:gridCol w="4148138">
                  <a:extLst>
                    <a:ext uri="{9D8B030D-6E8A-4147-A177-3AD203B41FA5}">
                      <a16:colId xmlns:a16="http://schemas.microsoft.com/office/drawing/2014/main" xmlns="" val="163921687"/>
                    </a:ext>
                  </a:extLst>
                </a:gridCol>
              </a:tblGrid>
              <a:tr h="690093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9303880"/>
                  </a:ext>
                </a:extLst>
              </a:tr>
              <a:tr h="2557402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موارد نیازمند توجه ویژه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تعداد بارداری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سن مادر (زیر 18 سال حذف شده) </a:t>
                      </a: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 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 برای تمامی بند های مرتبط: مشاوره انصراف از سقط و بیان ممنوعیت سقط عمدی حتی زیر 4 ماهگی (منع شرعی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سایر موارد خطر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زیر 18 سال و بالای 35 سال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حاملگی برنامه ریزی نشده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9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زایمان در واحد تسهیلات زایمانی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90976"/>
              </p:ext>
            </p:extLst>
          </p:nvPr>
        </p:nvGraphicFramePr>
        <p:xfrm>
          <a:off x="1103311" y="2052637"/>
          <a:ext cx="9971088" cy="2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44">
                  <a:extLst>
                    <a:ext uri="{9D8B030D-6E8A-4147-A177-3AD203B41FA5}">
                      <a16:colId xmlns:a16="http://schemas.microsoft.com/office/drawing/2014/main" xmlns="" val="1159090110"/>
                    </a:ext>
                  </a:extLst>
                </a:gridCol>
                <a:gridCol w="4985544">
                  <a:extLst>
                    <a:ext uri="{9D8B030D-6E8A-4147-A177-3AD203B41FA5}">
                      <a16:colId xmlns:a16="http://schemas.microsoft.com/office/drawing/2014/main" xmlns="" val="2891350662"/>
                    </a:ext>
                  </a:extLst>
                </a:gridCol>
              </a:tblGrid>
              <a:tr h="764032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4685495"/>
                  </a:ext>
                </a:extLst>
              </a:tr>
              <a:tr h="121346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 باقی می ماند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 زیر 18 و بالای 35 سال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93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پس از زایمان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85288"/>
              </p:ext>
            </p:extLst>
          </p:nvPr>
        </p:nvGraphicFramePr>
        <p:xfrm>
          <a:off x="524933" y="2052636"/>
          <a:ext cx="10718800" cy="35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00">
                  <a:extLst>
                    <a:ext uri="{9D8B030D-6E8A-4147-A177-3AD203B41FA5}">
                      <a16:colId xmlns:a16="http://schemas.microsoft.com/office/drawing/2014/main" xmlns="" val="11097702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1014447675"/>
                    </a:ext>
                  </a:extLst>
                </a:gridCol>
              </a:tblGrid>
              <a:tr h="57264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7303104"/>
                  </a:ext>
                </a:extLst>
              </a:tr>
              <a:tr h="1987428"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بهتر است بعد از دوره شیردهی، برای بارداری بعدی اقدام کند ولی در صورت وقوع بارداری قبل از آن، منعی وجود ندارد و نگرانی مادر در این مورد را برطرف کنید.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مشاوره زمان مناسب بارداری بعدی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(در مراقبت دوم)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4445774"/>
                  </a:ext>
                </a:extLst>
              </a:tr>
              <a:tr h="100915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سایر موارد نیازمند مراقبت ویژه (چ9): سن زیر 18 سال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6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تغییرات بسته خدمت بهورز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32829"/>
              </p:ext>
            </p:extLst>
          </p:nvPr>
        </p:nvGraphicFramePr>
        <p:xfrm>
          <a:off x="423333" y="2052638"/>
          <a:ext cx="10769600" cy="26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xmlns="" val="884058945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xmlns="" val="1584050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8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مشابه بسته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تغییرات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کلی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61156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آگاه کردن مادر و همراهان برای ضرورت ارائه مراقبت ویژه به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حساس کردن مادر و همراهان در مورد در معرض خطر بودن جان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0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باقی می ماند: ارجاع به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بالای 35 سال و بارداری پنجم و بالاتر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</TotalTime>
  <Words>528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Nazanin</vt:lpstr>
      <vt:lpstr>Calibri</vt:lpstr>
      <vt:lpstr>Century Gothic</vt:lpstr>
      <vt:lpstr>Wingdings 3</vt:lpstr>
      <vt:lpstr>Ion</vt:lpstr>
      <vt:lpstr>تغییرات مراقبت های ادغام یافته سلامت مادران- 1402</vt:lpstr>
      <vt:lpstr>PowerPoint Presentation</vt:lpstr>
      <vt:lpstr>تغییرات کلی</vt:lpstr>
      <vt:lpstr>مبحث سلامت روان و همسرآزاری</vt:lpstr>
      <vt:lpstr>پیش از بارداری</vt:lpstr>
      <vt:lpstr>بارداری</vt:lpstr>
      <vt:lpstr>زایمان در واحد تسهیلات زایمانی</vt:lpstr>
      <vt:lpstr>پس از زایمان</vt:lpstr>
      <vt:lpstr>تغییرات بسته خدمت بهورز</vt:lpstr>
      <vt:lpstr>PowerPoint Presentation</vt:lpstr>
    </vt:vector>
  </TitlesOfParts>
  <Company>health.gov.ir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مراقبت های ادغام یافته سلامت مادران- 1402</dc:title>
  <dc:creator>رادپویان خانم لاله</dc:creator>
  <cp:lastModifiedBy>فریده رحمانیان</cp:lastModifiedBy>
  <cp:revision>14</cp:revision>
  <dcterms:created xsi:type="dcterms:W3CDTF">2023-04-29T07:50:52Z</dcterms:created>
  <dcterms:modified xsi:type="dcterms:W3CDTF">2023-06-12T09:21:09Z</dcterms:modified>
</cp:coreProperties>
</file>